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64350" cy="99949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FOAESP\Documents\LULI\CARTOGRAFANDO\TC18%20DEZ%2018%20A%20MAI%2019\RELATORIOS%20CARTOGRAFIA%202016%20A%202018\GRAFICOS%20DE%20DESEMPENH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AESP\Documents\LULI\CARTOGRAFANDO\TC18%20DEZ%2018%20A%20MAI%2019\RELATORIOS%20CARTOGRAFIA%202016%20A%202018\GRAFICOS%20DE%20DESEMPENHO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FOAESP\Documents\LULI\CARTOGRAFANDO\TC18%20DEZ%2018%20A%20MAI%2019\RELATORIOS%20CARTOGRAFIA%202016%20A%202018\GRAFICOS%20DE%20DESEMPENHO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FOAESP\Documents\LULI\CARTOGRAFANDO\TC18%20DEZ%2018%20A%20MAI%2019\RELATORIOS%20CARTOGRAFIA%202016%20A%202018\GRAFICOS%20DE%20DESEMPENH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 baseline="0">
                <a:latin typeface="Calibri" pitchFamily="34" charset="0"/>
              </a:defRPr>
            </a:pPr>
            <a:r>
              <a:rPr lang="pt-BR" sz="1200" baseline="0">
                <a:latin typeface="Calibri" pitchFamily="34" charset="0"/>
              </a:rPr>
              <a:t>AUMENTO DE ABRANGÊNCIA</a:t>
            </a:r>
          </a:p>
        </c:rich>
      </c:tx>
      <c:layout>
        <c:manualLayout>
          <c:xMode val="edge"/>
          <c:yMode val="edge"/>
          <c:x val="1.9604111986001749E-2"/>
          <c:y val="3.7037037037037056E-2"/>
        </c:manualLayout>
      </c:layout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75E-2"/>
          <c:y val="0.29409776902887186"/>
          <c:w val="0.93888888888888944"/>
          <c:h val="0.68275408282298045"/>
        </c:manualLayout>
      </c:layout>
      <c:pie3DChart>
        <c:varyColors val="1"/>
        <c:ser>
          <c:idx val="0"/>
          <c:order val="0"/>
          <c:tx>
            <c:strRef>
              <c:f>GERAL!$A$10</c:f>
              <c:strCache>
                <c:ptCount val="1"/>
                <c:pt idx="0">
                  <c:v>ANO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FF9-473D-97A7-F20A84485360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3-7FF9-473D-97A7-F20A8448536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F9-473D-97A7-F20A8448536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00" b="1">
                        <a:solidFill>
                          <a:schemeClr val="bg1"/>
                        </a:solidFill>
                        <a:latin typeface="+mn-lt"/>
                      </a:defRPr>
                    </a:pPr>
                    <a:r>
                      <a:rPr lang="en-US" sz="1000" b="1">
                        <a:solidFill>
                          <a:schemeClr val="bg1"/>
                        </a:solidFill>
                        <a:latin typeface="+mn-lt"/>
                      </a:rPr>
                      <a:t>1</a:t>
                    </a:r>
                    <a:r>
                      <a:rPr lang="en-US" b="1">
                        <a:solidFill>
                          <a:schemeClr val="bg1"/>
                        </a:solidFill>
                      </a:rPr>
                      <a:t>7</a:t>
                    </a:r>
                  </a:p>
                </c:rich>
              </c:tx>
              <c:spPr>
                <a:noFill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F9-473D-97A7-F20A84485360}"/>
                </c:ext>
              </c:extLst>
            </c:dLbl>
            <c:dLbl>
              <c:idx val="2"/>
              <c:layout>
                <c:manualLayout>
                  <c:x val="0.3118114583503151"/>
                  <c:y val="0.12840152665859517"/>
                </c:manualLayout>
              </c:layout>
              <c:tx>
                <c:rich>
                  <a:bodyPr/>
                  <a:lstStyle/>
                  <a:p>
                    <a:r>
                      <a:rPr lang="en-US" sz="1000" b="1">
                        <a:latin typeface="+mn-lt"/>
                      </a:rPr>
                      <a:t>22</a:t>
                    </a:r>
                    <a:endParaRPr lang="en-US" sz="1200" b="1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F9-473D-97A7-F20A84485360}"/>
                </c:ext>
              </c:extLst>
            </c:dLbl>
            <c:dLbl>
              <c:idx val="3"/>
              <c:layout>
                <c:manualLayout>
                  <c:x val="1.8805118110236239E-2"/>
                  <c:y val="6.2292213473315889E-3"/>
                </c:manualLayout>
              </c:layout>
              <c:spPr/>
              <c:txPr>
                <a:bodyPr/>
                <a:lstStyle/>
                <a:p>
                  <a:pPr>
                    <a:defRPr sz="1000" b="1" baseline="0">
                      <a:solidFill>
                        <a:schemeClr val="bg1"/>
                      </a:solidFill>
                      <a:latin typeface="+mn-lt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F9-473D-97A7-F20A844853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+mn-lt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GERAL!$B$11:$B$14</c:f>
              <c:numCache>
                <c:formatCode>General</c:formatCode>
                <c:ptCount val="4"/>
                <c:pt idx="0">
                  <c:v>17</c:v>
                </c:pt>
                <c:pt idx="1">
                  <c:v>22</c:v>
                </c:pt>
                <c:pt idx="2" formatCode="0.00%">
                  <c:v>0.29409999999999997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F9-473D-97A7-F20A84485360}"/>
            </c:ext>
          </c:extLst>
        </c:ser>
        <c:ser>
          <c:idx val="1"/>
          <c:order val="1"/>
          <c:tx>
            <c:strRef>
              <c:f>GERAL!$B$10</c:f>
              <c:strCache>
                <c:ptCount val="1"/>
                <c:pt idx="0">
                  <c:v>INSTITUIÇÕES CITADAS</c:v>
                </c:pt>
              </c:strCache>
            </c:strRef>
          </c:tx>
          <c:val>
            <c:numRef>
              <c:f>GERAL!$B$11:$B$12</c:f>
              <c:numCache>
                <c:formatCode>General</c:formatCode>
                <c:ptCount val="2"/>
                <c:pt idx="0">
                  <c:v>17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F9-473D-97A7-F20A844853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 baseline="0">
                <a:latin typeface="Calibri" pitchFamily="34" charset="0"/>
              </a:defRPr>
            </a:pPr>
            <a:r>
              <a:rPr lang="pt-BR" sz="1200" baseline="0">
                <a:latin typeface="Calibri" pitchFamily="34" charset="0"/>
              </a:rPr>
              <a:t>AUMENTO DE ABRANGÊNCIA</a:t>
            </a:r>
          </a:p>
        </c:rich>
      </c:tx>
      <c:layout>
        <c:manualLayout>
          <c:xMode val="edge"/>
          <c:yMode val="edge"/>
          <c:x val="1.9604111986001749E-2"/>
          <c:y val="3.7037037037037056E-2"/>
        </c:manualLayout>
      </c:layout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64770829266175"/>
          <c:y val="9.5254706064967706E-2"/>
          <c:w val="0.74822606884883192"/>
          <c:h val="0.90474529393503289"/>
        </c:manualLayout>
      </c:layout>
      <c:pie3DChart>
        <c:varyColors val="1"/>
        <c:ser>
          <c:idx val="1"/>
          <c:order val="1"/>
          <c:tx>
            <c:strRef>
              <c:f>GERAL!$E$10</c:f>
              <c:strCache>
                <c:ptCount val="1"/>
                <c:pt idx="0">
                  <c:v>RELATOS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673-4A02-9969-7DCE6EED4B8C}"/>
              </c:ext>
            </c:extLst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673-4A02-9969-7DCE6EED4B8C}"/>
              </c:ext>
            </c:extLst>
          </c:dPt>
          <c:dPt>
            <c:idx val="2"/>
            <c:bubble3D val="0"/>
            <c:spPr>
              <a:solidFill>
                <a:schemeClr val="accent4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673-4A02-9969-7DCE6EED4B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GERAL!$E$11:$E$15</c:f>
              <c:numCache>
                <c:formatCode>General</c:formatCode>
                <c:ptCount val="5"/>
                <c:pt idx="0">
                  <c:v>160</c:v>
                </c:pt>
                <c:pt idx="1">
                  <c:v>131</c:v>
                </c:pt>
                <c:pt idx="2" formatCode="0.00%">
                  <c:v>0.81899999999999995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73-4A02-9969-7DCE6EED4B8C}"/>
            </c:ext>
          </c:extLst>
        </c:ser>
        <c:ser>
          <c:idx val="0"/>
          <c:order val="0"/>
          <c:tx>
            <c:strRef>
              <c:f>GERAL!$D$10</c:f>
              <c:strCache>
                <c:ptCount val="1"/>
                <c:pt idx="0">
                  <c:v>ANO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8-8673-4A02-9969-7DCE6EED4B8C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A-8673-4A02-9969-7DCE6EED4B8C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73-4A02-9969-7DCE6EED4B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="1"/>
                      <a:t>17</a:t>
                    </a:r>
                  </a:p>
                </c:rich>
              </c:tx>
              <c:spPr>
                <a:noFill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73-4A02-9969-7DCE6EED4B8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="1"/>
                      <a:t>22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73-4A02-9969-7DCE6EED4B8C}"/>
                </c:ext>
              </c:extLst>
            </c:dLbl>
            <c:dLbl>
              <c:idx val="3"/>
              <c:layout>
                <c:manualLayout>
                  <c:x val="1.8805118110236246E-2"/>
                  <c:y val="6.2292213473315924E-3"/>
                </c:manualLayout>
              </c:layout>
              <c:spPr/>
              <c:txPr>
                <a:bodyPr/>
                <a:lstStyle/>
                <a:p>
                  <a:pPr>
                    <a:defRPr sz="1400" b="1" baseline="0"/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673-4A02-9969-7DCE6EED4B8C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GERAL!$D$11:$D$15</c:f>
              <c:numCache>
                <c:formatCode>General</c:formatCode>
                <c:ptCount val="5"/>
                <c:pt idx="0">
                  <c:v>0</c:v>
                </c:pt>
                <c:pt idx="1">
                  <c:v>2018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673-4A02-9969-7DCE6EED4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343335461445713E-2"/>
          <c:y val="8.4581007415653123E-3"/>
          <c:w val="0.9556566645385548"/>
          <c:h val="0.4826900431624842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GERAL!$A$33:$A$46</c:f>
              <c:strCache>
                <c:ptCount val="14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DEMORA PARA AGENDAMENTO DAS CONSULTAS ( TEM QUE ESPERAR VAGAS)/ DEMORA RESULTADO DOS EXAMES 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DE EQUIPAMENTO/FALTA DE MATERIAL/ FALTA BEBEDOURO E PREDIO EM ESTADO RUIM DE CONSERVAÇÃO</c:v>
                </c:pt>
                <c:pt idx="5">
                  <c:v>FALTA DE PRIVACIDADE / DISCRIÇÃO NA ENTREGA DOS MEDICAMENTOS</c:v>
                </c:pt>
                <c:pt idx="6">
                  <c:v>FALTA DE PROFISSIONAIS</c:v>
                </c:pt>
                <c:pt idx="7">
                  <c:v>FALTA DE REMEDIOS / HEPATITE C INCLUSIVE</c:v>
                </c:pt>
                <c:pt idx="8">
                  <c:v>FALTA DE RESPEITO/ FALTA DE EMPATIA/ FALTA DE CONSIDERAÇÃO COM O SER HUMANO/ CENAS DE ABUSO DE PODER</c:v>
                </c:pt>
                <c:pt idx="9">
                  <c:v>FALTA POLITICA PARA ALIMENTAÇÃO SAUDAVEL/ FALTA ALIMENTO NAS UNIDADES (CAFÉ-SOPAS)</c:v>
                </c:pt>
                <c:pt idx="10">
                  <c:v>FALTA DE PREPARO DOS PROFISSIONAIS NO TRATO DE INFORMAÇÕES PERTINENTES AO QUADRO APRESENTADO</c:v>
                </c:pt>
                <c:pt idx="11">
                  <c:v>FOI EXPOSTO EM PUBLICO/ FALTA DE SIGILO</c:v>
                </c:pt>
                <c:pt idx="12">
                  <c:v>BANHEIRO QUEBRADO/ FALTA DE HIGIENE NO BANHEIRO/ NÃO TER PAPEL HIGIENICO NO BANHEIRO</c:v>
                </c:pt>
                <c:pt idx="13">
                  <c:v>OUTROS</c:v>
                </c:pt>
              </c:strCache>
            </c:strRef>
          </c:cat>
          <c:val>
            <c:numRef>
              <c:f>GERAL!$B$33:$B$46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0-E298-4C36-A0A1-B7928F053ABD}"/>
            </c:ext>
          </c:extLst>
        </c:ser>
        <c:ser>
          <c:idx val="1"/>
          <c:order val="1"/>
          <c:invertIfNegative val="0"/>
          <c:cat>
            <c:strRef>
              <c:f>GERAL!$A$33:$A$46</c:f>
              <c:strCache>
                <c:ptCount val="14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DEMORA PARA AGENDAMENTO DAS CONSULTAS ( TEM QUE ESPERAR VAGAS)/ DEMORA RESULTADO DOS EXAMES 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DE EQUIPAMENTO/FALTA DE MATERIAL/ FALTA BEBEDOURO E PREDIO EM ESTADO RUIM DE CONSERVAÇÃO</c:v>
                </c:pt>
                <c:pt idx="5">
                  <c:v>FALTA DE PRIVACIDADE / DISCRIÇÃO NA ENTREGA DOS MEDICAMENTOS</c:v>
                </c:pt>
                <c:pt idx="6">
                  <c:v>FALTA DE PROFISSIONAIS</c:v>
                </c:pt>
                <c:pt idx="7">
                  <c:v>FALTA DE REMEDIOS / HEPATITE C INCLUSIVE</c:v>
                </c:pt>
                <c:pt idx="8">
                  <c:v>FALTA DE RESPEITO/ FALTA DE EMPATIA/ FALTA DE CONSIDERAÇÃO COM O SER HUMANO/ CENAS DE ABUSO DE PODER</c:v>
                </c:pt>
                <c:pt idx="9">
                  <c:v>FALTA POLITICA PARA ALIMENTAÇÃO SAUDAVEL/ FALTA ALIMENTO NAS UNIDADES (CAFÉ-SOPAS)</c:v>
                </c:pt>
                <c:pt idx="10">
                  <c:v>FALTA DE PREPARO DOS PROFISSIONAIS NO TRATO DE INFORMAÇÕES PERTINENTES AO QUADRO APRESENTADO</c:v>
                </c:pt>
                <c:pt idx="11">
                  <c:v>FOI EXPOSTO EM PUBLICO/ FALTA DE SIGILO</c:v>
                </c:pt>
                <c:pt idx="12">
                  <c:v>BANHEIRO QUEBRADO/ FALTA DE HIGIENE NO BANHEIRO/ NÃO TER PAPEL HIGIENICO NO BANHEIRO</c:v>
                </c:pt>
                <c:pt idx="13">
                  <c:v>OUTROS</c:v>
                </c:pt>
              </c:strCache>
            </c:strRef>
          </c:cat>
          <c:val>
            <c:numRef>
              <c:f>GERAL!$C$33:$C$46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1-E298-4C36-A0A1-B7928F053ABD}"/>
            </c:ext>
          </c:extLst>
        </c:ser>
        <c:ser>
          <c:idx val="2"/>
          <c:order val="2"/>
          <c:invertIfNegative val="0"/>
          <c:cat>
            <c:strRef>
              <c:f>GERAL!$A$33:$A$46</c:f>
              <c:strCache>
                <c:ptCount val="14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DEMORA PARA AGENDAMENTO DAS CONSULTAS ( TEM QUE ESPERAR VAGAS)/ DEMORA RESULTADO DOS EXAMES 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DE EQUIPAMENTO/FALTA DE MATERIAL/ FALTA BEBEDOURO E PREDIO EM ESTADO RUIM DE CONSERVAÇÃO</c:v>
                </c:pt>
                <c:pt idx="5">
                  <c:v>FALTA DE PRIVACIDADE / DISCRIÇÃO NA ENTREGA DOS MEDICAMENTOS</c:v>
                </c:pt>
                <c:pt idx="6">
                  <c:v>FALTA DE PROFISSIONAIS</c:v>
                </c:pt>
                <c:pt idx="7">
                  <c:v>FALTA DE REMEDIOS / HEPATITE C INCLUSIVE</c:v>
                </c:pt>
                <c:pt idx="8">
                  <c:v>FALTA DE RESPEITO/ FALTA DE EMPATIA/ FALTA DE CONSIDERAÇÃO COM O SER HUMANO/ CENAS DE ABUSO DE PODER</c:v>
                </c:pt>
                <c:pt idx="9">
                  <c:v>FALTA POLITICA PARA ALIMENTAÇÃO SAUDAVEL/ FALTA ALIMENTO NAS UNIDADES (CAFÉ-SOPAS)</c:v>
                </c:pt>
                <c:pt idx="10">
                  <c:v>FALTA DE PREPARO DOS PROFISSIONAIS NO TRATO DE INFORMAÇÕES PERTINENTES AO QUADRO APRESENTADO</c:v>
                </c:pt>
                <c:pt idx="11">
                  <c:v>FOI EXPOSTO EM PUBLICO/ FALTA DE SIGILO</c:v>
                </c:pt>
                <c:pt idx="12">
                  <c:v>BANHEIRO QUEBRADO/ FALTA DE HIGIENE NO BANHEIRO/ NÃO TER PAPEL HIGIENICO NO BANHEIRO</c:v>
                </c:pt>
                <c:pt idx="13">
                  <c:v>OUTROS</c:v>
                </c:pt>
              </c:strCache>
            </c:strRef>
          </c:cat>
          <c:val>
            <c:numRef>
              <c:f>GERAL!$D$33:$D$46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2-E298-4C36-A0A1-B7928F053ABD}"/>
            </c:ext>
          </c:extLst>
        </c:ser>
        <c:ser>
          <c:idx val="3"/>
          <c:order val="3"/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298-4C36-A0A1-B7928F053ABD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298-4C36-A0A1-B7928F053ABD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298-4C36-A0A1-B7928F053ABD}"/>
                </c:ext>
              </c:extLst>
            </c:dLbl>
            <c:dLbl>
              <c:idx val="7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298-4C36-A0A1-B7928F053ABD}"/>
                </c:ext>
              </c:extLst>
            </c:dLbl>
            <c:dLbl>
              <c:idx val="8"/>
              <c:spPr/>
              <c:txPr>
                <a:bodyPr/>
                <a:lstStyle/>
                <a:p>
                  <a:pPr>
                    <a:defRPr sz="14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298-4C36-A0A1-B7928F053A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GERAL!$A$33:$A$46</c:f>
              <c:strCache>
                <c:ptCount val="14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DEMORA PARA AGENDAMENTO DAS CONSULTAS ( TEM QUE ESPERAR VAGAS)/ DEMORA RESULTADO DOS EXAMES 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DE EQUIPAMENTO/FALTA DE MATERIAL/ FALTA BEBEDOURO E PREDIO EM ESTADO RUIM DE CONSERVAÇÃO</c:v>
                </c:pt>
                <c:pt idx="5">
                  <c:v>FALTA DE PRIVACIDADE / DISCRIÇÃO NA ENTREGA DOS MEDICAMENTOS</c:v>
                </c:pt>
                <c:pt idx="6">
                  <c:v>FALTA DE PROFISSIONAIS</c:v>
                </c:pt>
                <c:pt idx="7">
                  <c:v>FALTA DE REMEDIOS / HEPATITE C INCLUSIVE</c:v>
                </c:pt>
                <c:pt idx="8">
                  <c:v>FALTA DE RESPEITO/ FALTA DE EMPATIA/ FALTA DE CONSIDERAÇÃO COM O SER HUMANO/ CENAS DE ABUSO DE PODER</c:v>
                </c:pt>
                <c:pt idx="9">
                  <c:v>FALTA POLITICA PARA ALIMENTAÇÃO SAUDAVEL/ FALTA ALIMENTO NAS UNIDADES (CAFÉ-SOPAS)</c:v>
                </c:pt>
                <c:pt idx="10">
                  <c:v>FALTA DE PREPARO DOS PROFISSIONAIS NO TRATO DE INFORMAÇÕES PERTINENTES AO QUADRO APRESENTADO</c:v>
                </c:pt>
                <c:pt idx="11">
                  <c:v>FOI EXPOSTO EM PUBLICO/ FALTA DE SIGILO</c:v>
                </c:pt>
                <c:pt idx="12">
                  <c:v>BANHEIRO QUEBRADO/ FALTA DE HIGIENE NO BANHEIRO/ NÃO TER PAPEL HIGIENICO NO BANHEIRO</c:v>
                </c:pt>
                <c:pt idx="13">
                  <c:v>OUTROS</c:v>
                </c:pt>
              </c:strCache>
            </c:strRef>
          </c:cat>
          <c:val>
            <c:numRef>
              <c:f>GERAL!$E$33:$E$46</c:f>
              <c:numCache>
                <c:formatCode>0.0</c:formatCode>
                <c:ptCount val="14"/>
                <c:pt idx="0">
                  <c:v>10</c:v>
                </c:pt>
                <c:pt idx="1">
                  <c:v>5.625</c:v>
                </c:pt>
                <c:pt idx="2">
                  <c:v>8.125</c:v>
                </c:pt>
                <c:pt idx="3">
                  <c:v>6.8750000000000009</c:v>
                </c:pt>
                <c:pt idx="4">
                  <c:v>4.375</c:v>
                </c:pt>
                <c:pt idx="5">
                  <c:v>4.375</c:v>
                </c:pt>
                <c:pt idx="6">
                  <c:v>5</c:v>
                </c:pt>
                <c:pt idx="7">
                  <c:v>10</c:v>
                </c:pt>
                <c:pt idx="8">
                  <c:v>11.25</c:v>
                </c:pt>
                <c:pt idx="9">
                  <c:v>3.125</c:v>
                </c:pt>
                <c:pt idx="10">
                  <c:v>5.625</c:v>
                </c:pt>
                <c:pt idx="11">
                  <c:v>3.75</c:v>
                </c:pt>
                <c:pt idx="12">
                  <c:v>3.75</c:v>
                </c:pt>
                <c:pt idx="13">
                  <c:v>18.125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98-4C36-A0A1-B7928F053ABD}"/>
            </c:ext>
          </c:extLst>
        </c:ser>
        <c:ser>
          <c:idx val="4"/>
          <c:order val="4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GERAL!$A$33:$A$46</c:f>
              <c:strCache>
                <c:ptCount val="14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DEMORA PARA AGENDAMENTO DAS CONSULTAS ( TEM QUE ESPERAR VAGAS)/ DEMORA RESULTADO DOS EXAMES 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DE EQUIPAMENTO/FALTA DE MATERIAL/ FALTA BEBEDOURO E PREDIO EM ESTADO RUIM DE CONSERVAÇÃO</c:v>
                </c:pt>
                <c:pt idx="5">
                  <c:v>FALTA DE PRIVACIDADE / DISCRIÇÃO NA ENTREGA DOS MEDICAMENTOS</c:v>
                </c:pt>
                <c:pt idx="6">
                  <c:v>FALTA DE PROFISSIONAIS</c:v>
                </c:pt>
                <c:pt idx="7">
                  <c:v>FALTA DE REMEDIOS / HEPATITE C INCLUSIVE</c:v>
                </c:pt>
                <c:pt idx="8">
                  <c:v>FALTA DE RESPEITO/ FALTA DE EMPATIA/ FALTA DE CONSIDERAÇÃO COM O SER HUMANO/ CENAS DE ABUSO DE PODER</c:v>
                </c:pt>
                <c:pt idx="9">
                  <c:v>FALTA POLITICA PARA ALIMENTAÇÃO SAUDAVEL/ FALTA ALIMENTO NAS UNIDADES (CAFÉ-SOPAS)</c:v>
                </c:pt>
                <c:pt idx="10">
                  <c:v>FALTA DE PREPARO DOS PROFISSIONAIS NO TRATO DE INFORMAÇÕES PERTINENTES AO QUADRO APRESENTADO</c:v>
                </c:pt>
                <c:pt idx="11">
                  <c:v>FOI EXPOSTO EM PUBLICO/ FALTA DE SIGILO</c:v>
                </c:pt>
                <c:pt idx="12">
                  <c:v>BANHEIRO QUEBRADO/ FALTA DE HIGIENE NO BANHEIRO/ NÃO TER PAPEL HIGIENICO NO BANHEIRO</c:v>
                </c:pt>
                <c:pt idx="13">
                  <c:v>OUTROS</c:v>
                </c:pt>
              </c:strCache>
            </c:strRef>
          </c:cat>
          <c:val>
            <c:numRef>
              <c:f>GERAL!$F$33:$F$46</c:f>
              <c:numCache>
                <c:formatCode>General</c:formatCode>
                <c:ptCount val="14"/>
                <c:pt idx="0">
                  <c:v>16</c:v>
                </c:pt>
                <c:pt idx="1">
                  <c:v>9</c:v>
                </c:pt>
                <c:pt idx="2">
                  <c:v>13</c:v>
                </c:pt>
                <c:pt idx="3">
                  <c:v>11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16</c:v>
                </c:pt>
                <c:pt idx="8">
                  <c:v>18</c:v>
                </c:pt>
                <c:pt idx="9">
                  <c:v>5</c:v>
                </c:pt>
                <c:pt idx="10">
                  <c:v>9</c:v>
                </c:pt>
                <c:pt idx="11">
                  <c:v>6</c:v>
                </c:pt>
                <c:pt idx="12">
                  <c:v>6</c:v>
                </c:pt>
                <c:pt idx="1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298-4C36-A0A1-B7928F053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249920"/>
        <c:axId val="73251456"/>
      </c:barChart>
      <c:catAx>
        <c:axId val="73249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/>
          <a:lstStyle/>
          <a:p>
            <a:pPr>
              <a:defRPr/>
            </a:pPr>
            <a:endParaRPr lang="pt-BR"/>
          </a:p>
        </c:txPr>
        <c:crossAx val="73251456"/>
        <c:crosses val="autoZero"/>
        <c:auto val="1"/>
        <c:lblAlgn val="ctr"/>
        <c:lblOffset val="100"/>
        <c:noMultiLvlLbl val="0"/>
      </c:catAx>
      <c:valAx>
        <c:axId val="73251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32499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114548420208589E-2"/>
          <c:y val="1.5388107671572244E-2"/>
          <c:w val="0.95567884869430486"/>
          <c:h val="0.306172398928304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GERAL!$A$87:$A$99</c:f>
              <c:strCache>
                <c:ptCount val="13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DIFICULDADE /DEMORA PARA AGENDAMENTO DAS CONSULTAS ( TEM QUE ESPERAR VAGAS)/ DEMORA RESULTADO DOS EXAMES/ DIFICULDADES DE ADMISSÃO NO SISTEMA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 OU QUEBRA DE EQUIPAMENTO/FALTA DE MATERIAL/ FALTA BEBEDOURO E PREDIO EM ESTADO RUIM DE CONSERVAÇÃO</c:v>
                </c:pt>
                <c:pt idx="5">
                  <c:v>FALTA DE PROFISSIONAIS/ FALTA DE PROFISSIONAIS APTOS A ATENDER PCD</c:v>
                </c:pt>
                <c:pt idx="6">
                  <c:v>FALTA DE REMEDIOS/ HEPATITE C INCLUSIVE/ TER QUE VOLTAR MENSALMENTE PARA PEGAR REMEDIOS </c:v>
                </c:pt>
                <c:pt idx="7">
                  <c:v>FALTA DE RESPEITO/ FALTA DE EMPATIA/ FALTA DE CONSIDERAÇÃO COM O SER HUMANO/ CENAS DE ABUSO DE PODER</c:v>
                </c:pt>
                <c:pt idx="8">
                  <c:v>FALTA DE PREPARO DOS PROFISSIONAIS NO TRATO DE INFORMAÇÕES PERTINENTES AO QUADRO APRESENTADO/ PROBLEMAS NO INSS POR CONTA DAS INFORMAÇÕES SEREM INCOMPLETAS NOS LAUDOS</c:v>
                </c:pt>
                <c:pt idx="9">
                  <c:v>MAL ATENDIMENTO PELOS PROFISSIONAIS</c:v>
                </c:pt>
                <c:pt idx="10">
                  <c:v>ESTRUTURAS QUEBRADAS /BANHEIRO QUEBRADO/ FALTA DE HIGIENE NO BANHEIRO/ NÃO TER PAPEL HIGIENICO NO BANHEIRO</c:v>
                </c:pt>
                <c:pt idx="11">
                  <c:v>PERDA DO DIREITO DE TRANSPORTE  ( BILHETE ÚNICO), DIFICULTA E MUITO A BUSCA POR REMEDIOS </c:v>
                </c:pt>
                <c:pt idx="12">
                  <c:v>OUTROS</c:v>
                </c:pt>
              </c:strCache>
            </c:strRef>
          </c:cat>
          <c:val>
            <c:numRef>
              <c:f>GERAL!$B$87:$B$99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0-418D-41F6-AAC6-9623C1EC51BC}"/>
            </c:ext>
          </c:extLst>
        </c:ser>
        <c:ser>
          <c:idx val="1"/>
          <c:order val="1"/>
          <c:invertIfNegative val="0"/>
          <c:cat>
            <c:strRef>
              <c:f>GERAL!$A$87:$A$99</c:f>
              <c:strCache>
                <c:ptCount val="13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DIFICULDADE /DEMORA PARA AGENDAMENTO DAS CONSULTAS ( TEM QUE ESPERAR VAGAS)/ DEMORA RESULTADO DOS EXAMES/ DIFICULDADES DE ADMISSÃO NO SISTEMA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 OU QUEBRA DE EQUIPAMENTO/FALTA DE MATERIAL/ FALTA BEBEDOURO E PREDIO EM ESTADO RUIM DE CONSERVAÇÃO</c:v>
                </c:pt>
                <c:pt idx="5">
                  <c:v>FALTA DE PROFISSIONAIS/ FALTA DE PROFISSIONAIS APTOS A ATENDER PCD</c:v>
                </c:pt>
                <c:pt idx="6">
                  <c:v>FALTA DE REMEDIOS/ HEPATITE C INCLUSIVE/ TER QUE VOLTAR MENSALMENTE PARA PEGAR REMEDIOS </c:v>
                </c:pt>
                <c:pt idx="7">
                  <c:v>FALTA DE RESPEITO/ FALTA DE EMPATIA/ FALTA DE CONSIDERAÇÃO COM O SER HUMANO/ CENAS DE ABUSO DE PODER</c:v>
                </c:pt>
                <c:pt idx="8">
                  <c:v>FALTA DE PREPARO DOS PROFISSIONAIS NO TRATO DE INFORMAÇÕES PERTINENTES AO QUADRO APRESENTADO/ PROBLEMAS NO INSS POR CONTA DAS INFORMAÇÕES SEREM INCOMPLETAS NOS LAUDOS</c:v>
                </c:pt>
                <c:pt idx="9">
                  <c:v>MAL ATENDIMENTO PELOS PROFISSIONAIS</c:v>
                </c:pt>
                <c:pt idx="10">
                  <c:v>ESTRUTURAS QUEBRADAS /BANHEIRO QUEBRADO/ FALTA DE HIGIENE NO BANHEIRO/ NÃO TER PAPEL HIGIENICO NO BANHEIRO</c:v>
                </c:pt>
                <c:pt idx="11">
                  <c:v>PERDA DO DIREITO DE TRANSPORTE  ( BILHETE ÚNICO), DIFICULTA E MUITO A BUSCA POR REMEDIOS </c:v>
                </c:pt>
                <c:pt idx="12">
                  <c:v>OUTROS</c:v>
                </c:pt>
              </c:strCache>
            </c:strRef>
          </c:cat>
          <c:val>
            <c:numRef>
              <c:f>GERAL!$C$87:$C$99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1-418D-41F6-AAC6-9623C1EC51BC}"/>
            </c:ext>
          </c:extLst>
        </c:ser>
        <c:ser>
          <c:idx val="2"/>
          <c:order val="2"/>
          <c:invertIfNegative val="0"/>
          <c:cat>
            <c:strRef>
              <c:f>GERAL!$A$87:$A$99</c:f>
              <c:strCache>
                <c:ptCount val="13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DIFICULDADE /DEMORA PARA AGENDAMENTO DAS CONSULTAS ( TEM QUE ESPERAR VAGAS)/ DEMORA RESULTADO DOS EXAMES/ DIFICULDADES DE ADMISSÃO NO SISTEMA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 OU QUEBRA DE EQUIPAMENTO/FALTA DE MATERIAL/ FALTA BEBEDOURO E PREDIO EM ESTADO RUIM DE CONSERVAÇÃO</c:v>
                </c:pt>
                <c:pt idx="5">
                  <c:v>FALTA DE PROFISSIONAIS/ FALTA DE PROFISSIONAIS APTOS A ATENDER PCD</c:v>
                </c:pt>
                <c:pt idx="6">
                  <c:v>FALTA DE REMEDIOS/ HEPATITE C INCLUSIVE/ TER QUE VOLTAR MENSALMENTE PARA PEGAR REMEDIOS </c:v>
                </c:pt>
                <c:pt idx="7">
                  <c:v>FALTA DE RESPEITO/ FALTA DE EMPATIA/ FALTA DE CONSIDERAÇÃO COM O SER HUMANO/ CENAS DE ABUSO DE PODER</c:v>
                </c:pt>
                <c:pt idx="8">
                  <c:v>FALTA DE PREPARO DOS PROFISSIONAIS NO TRATO DE INFORMAÇÕES PERTINENTES AO QUADRO APRESENTADO/ PROBLEMAS NO INSS POR CONTA DAS INFORMAÇÕES SEREM INCOMPLETAS NOS LAUDOS</c:v>
                </c:pt>
                <c:pt idx="9">
                  <c:v>MAL ATENDIMENTO PELOS PROFISSIONAIS</c:v>
                </c:pt>
                <c:pt idx="10">
                  <c:v>ESTRUTURAS QUEBRADAS /BANHEIRO QUEBRADO/ FALTA DE HIGIENE NO BANHEIRO/ NÃO TER PAPEL HIGIENICO NO BANHEIRO</c:v>
                </c:pt>
                <c:pt idx="11">
                  <c:v>PERDA DO DIREITO DE TRANSPORTE  ( BILHETE ÚNICO), DIFICULTA E MUITO A BUSCA POR REMEDIOS </c:v>
                </c:pt>
                <c:pt idx="12">
                  <c:v>OUTROS</c:v>
                </c:pt>
              </c:strCache>
            </c:strRef>
          </c:cat>
          <c:val>
            <c:numRef>
              <c:f>GERAL!$D$87:$D$99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2-418D-41F6-AAC6-9623C1EC51BC}"/>
            </c:ext>
          </c:extLst>
        </c:ser>
        <c:ser>
          <c:idx val="3"/>
          <c:order val="3"/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18D-41F6-AAC6-9623C1EC51BC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18D-41F6-AAC6-9623C1EC51BC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200" b="1">
                      <a:latin typeface="+mn-lt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18D-41F6-AAC6-9623C1EC51BC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18D-41F6-AAC6-9623C1EC51B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1"/>
                      <a:t>9,16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8D-41F6-AAC6-9623C1EC51BC}"/>
                </c:ext>
              </c:extLst>
            </c:dLbl>
            <c:dLbl>
              <c:idx val="7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18D-41F6-AAC6-9623C1EC51BC}"/>
                </c:ext>
              </c:extLst>
            </c:dLbl>
            <c:dLbl>
              <c:idx val="11"/>
              <c:spPr/>
              <c:txPr>
                <a:bodyPr/>
                <a:lstStyle/>
                <a:p>
                  <a:pPr>
                    <a:defRPr sz="12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18D-41F6-AAC6-9623C1EC51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GERAL!$A$87:$A$99</c:f>
              <c:strCache>
                <c:ptCount val="13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DIFICULDADE /DEMORA PARA AGENDAMENTO DAS CONSULTAS ( TEM QUE ESPERAR VAGAS)/ DEMORA RESULTADO DOS EXAMES/ DIFICULDADES DE ADMISSÃO NO SISTEMA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 OU QUEBRA DE EQUIPAMENTO/FALTA DE MATERIAL/ FALTA BEBEDOURO E PREDIO EM ESTADO RUIM DE CONSERVAÇÃO</c:v>
                </c:pt>
                <c:pt idx="5">
                  <c:v>FALTA DE PROFISSIONAIS/ FALTA DE PROFISSIONAIS APTOS A ATENDER PCD</c:v>
                </c:pt>
                <c:pt idx="6">
                  <c:v>FALTA DE REMEDIOS/ HEPATITE C INCLUSIVE/ TER QUE VOLTAR MENSALMENTE PARA PEGAR REMEDIOS </c:v>
                </c:pt>
                <c:pt idx="7">
                  <c:v>FALTA DE RESPEITO/ FALTA DE EMPATIA/ FALTA DE CONSIDERAÇÃO COM O SER HUMANO/ CENAS DE ABUSO DE PODER</c:v>
                </c:pt>
                <c:pt idx="8">
                  <c:v>FALTA DE PREPARO DOS PROFISSIONAIS NO TRATO DE INFORMAÇÕES PERTINENTES AO QUADRO APRESENTADO/ PROBLEMAS NO INSS POR CONTA DAS INFORMAÇÕES SEREM INCOMPLETAS NOS LAUDOS</c:v>
                </c:pt>
                <c:pt idx="9">
                  <c:v>MAL ATENDIMENTO PELOS PROFISSIONAIS</c:v>
                </c:pt>
                <c:pt idx="10">
                  <c:v>ESTRUTURAS QUEBRADAS /BANHEIRO QUEBRADO/ FALTA DE HIGIENE NO BANHEIRO/ NÃO TER PAPEL HIGIENICO NO BANHEIRO</c:v>
                </c:pt>
                <c:pt idx="11">
                  <c:v>PERDA DO DIREITO DE TRANSPORTE  ( BILHETE ÚNICO), DIFICULTA E MUITO A BUSCA POR REMEDIOS </c:v>
                </c:pt>
                <c:pt idx="12">
                  <c:v>OUTROS</c:v>
                </c:pt>
              </c:strCache>
            </c:strRef>
          </c:cat>
          <c:val>
            <c:numRef>
              <c:f>GERAL!$E$87:$E$99</c:f>
              <c:numCache>
                <c:formatCode>0.00</c:formatCode>
                <c:ptCount val="13"/>
                <c:pt idx="0">
                  <c:v>4.5801526717557248</c:v>
                </c:pt>
                <c:pt idx="1">
                  <c:v>11.450381679389313</c:v>
                </c:pt>
                <c:pt idx="2">
                  <c:v>8.3969465648854964</c:v>
                </c:pt>
                <c:pt idx="3">
                  <c:v>6.8702290076335881</c:v>
                </c:pt>
                <c:pt idx="4">
                  <c:v>3.8167938931297711</c:v>
                </c:pt>
                <c:pt idx="5">
                  <c:v>6.8702290076335881</c:v>
                </c:pt>
                <c:pt idx="6">
                  <c:v>9.1603053435114496</c:v>
                </c:pt>
                <c:pt idx="7">
                  <c:v>6.8702290076335881</c:v>
                </c:pt>
                <c:pt idx="8">
                  <c:v>6.1068702290076331</c:v>
                </c:pt>
                <c:pt idx="9">
                  <c:v>3.8167938931297711</c:v>
                </c:pt>
                <c:pt idx="10">
                  <c:v>3.8167938931297711</c:v>
                </c:pt>
                <c:pt idx="11">
                  <c:v>9.1603053435114496</c:v>
                </c:pt>
                <c:pt idx="12">
                  <c:v>19.083969465648856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18D-41F6-AAC6-9623C1EC51BC}"/>
            </c:ext>
          </c:extLst>
        </c:ser>
        <c:ser>
          <c:idx val="4"/>
          <c:order val="4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GERAL!$A$87:$A$99</c:f>
              <c:strCache>
                <c:ptCount val="13"/>
                <c:pt idx="0">
                  <c:v>DEMORA NO ATENDIMENTO PRIMARIO (RECEPÇÃO)/ FALTA ORGANIZAÇÃO E CORRETA ORIENTAÇÃO/LONGOS TEMPO DE ESPERA EM FILAS PARA ATENDIMENTO</c:v>
                </c:pt>
                <c:pt idx="1">
                  <c:v>DIFICULDADE /DEMORA PARA AGENDAMENTO DAS CONSULTAS ( TEM QUE ESPERAR VAGAS)/ DEMORA RESULTADO DOS EXAMES/ DIFICULDADES DE ADMISSÃO NO SISTEMA</c:v>
                </c:pt>
                <c:pt idx="2">
                  <c:v>DEMORA PARA AGENDAMENTO DOS EXAMES/ TEM QUE ESPERAR VAGAS / PERDA DE PRAZOS ENTRE EXAMES POR FALTA DE AGENDA/ DEMORA PARA CHEGAR RESULTADOS DE EXAMES</c:v>
                </c:pt>
                <c:pt idx="3">
                  <c:v>DEMORA PARA ATENDIMENTO MEDICO/ OU NO SERVIÇO ESPECIALIZADO</c:v>
                </c:pt>
                <c:pt idx="4">
                  <c:v>FALTA  OU QUEBRA DE EQUIPAMENTO/FALTA DE MATERIAL/ FALTA BEBEDOURO E PREDIO EM ESTADO RUIM DE CONSERVAÇÃO</c:v>
                </c:pt>
                <c:pt idx="5">
                  <c:v>FALTA DE PROFISSIONAIS/ FALTA DE PROFISSIONAIS APTOS A ATENDER PCD</c:v>
                </c:pt>
                <c:pt idx="6">
                  <c:v>FALTA DE REMEDIOS/ HEPATITE C INCLUSIVE/ TER QUE VOLTAR MENSALMENTE PARA PEGAR REMEDIOS </c:v>
                </c:pt>
                <c:pt idx="7">
                  <c:v>FALTA DE RESPEITO/ FALTA DE EMPATIA/ FALTA DE CONSIDERAÇÃO COM O SER HUMANO/ CENAS DE ABUSO DE PODER</c:v>
                </c:pt>
                <c:pt idx="8">
                  <c:v>FALTA DE PREPARO DOS PROFISSIONAIS NO TRATO DE INFORMAÇÕES PERTINENTES AO QUADRO APRESENTADO/ PROBLEMAS NO INSS POR CONTA DAS INFORMAÇÕES SEREM INCOMPLETAS NOS LAUDOS</c:v>
                </c:pt>
                <c:pt idx="9">
                  <c:v>MAL ATENDIMENTO PELOS PROFISSIONAIS</c:v>
                </c:pt>
                <c:pt idx="10">
                  <c:v>ESTRUTURAS QUEBRADAS /BANHEIRO QUEBRADO/ FALTA DE HIGIENE NO BANHEIRO/ NÃO TER PAPEL HIGIENICO NO BANHEIRO</c:v>
                </c:pt>
                <c:pt idx="11">
                  <c:v>PERDA DO DIREITO DE TRANSPORTE  ( BILHETE ÚNICO), DIFICULTA E MUITO A BUSCA POR REMEDIOS </c:v>
                </c:pt>
                <c:pt idx="12">
                  <c:v>OUTROS</c:v>
                </c:pt>
              </c:strCache>
            </c:strRef>
          </c:cat>
          <c:val>
            <c:numRef>
              <c:f>GERAL!$F$87:$F$99</c:f>
              <c:numCache>
                <c:formatCode>General</c:formatCode>
                <c:ptCount val="13"/>
                <c:pt idx="0">
                  <c:v>6</c:v>
                </c:pt>
                <c:pt idx="1">
                  <c:v>15</c:v>
                </c:pt>
                <c:pt idx="2">
                  <c:v>11</c:v>
                </c:pt>
                <c:pt idx="3">
                  <c:v>9</c:v>
                </c:pt>
                <c:pt idx="4">
                  <c:v>5</c:v>
                </c:pt>
                <c:pt idx="5">
                  <c:v>9</c:v>
                </c:pt>
                <c:pt idx="6">
                  <c:v>12</c:v>
                </c:pt>
                <c:pt idx="7">
                  <c:v>9</c:v>
                </c:pt>
                <c:pt idx="8">
                  <c:v>8</c:v>
                </c:pt>
                <c:pt idx="9">
                  <c:v>5</c:v>
                </c:pt>
                <c:pt idx="10">
                  <c:v>5</c:v>
                </c:pt>
                <c:pt idx="11">
                  <c:v>12</c:v>
                </c:pt>
                <c:pt idx="1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18D-41F6-AAC6-9623C1EC5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201536"/>
        <c:axId val="73203072"/>
      </c:barChart>
      <c:catAx>
        <c:axId val="73201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/>
          <a:lstStyle/>
          <a:p>
            <a:pPr>
              <a:defRPr/>
            </a:pPr>
            <a:endParaRPr lang="pt-BR"/>
          </a:p>
        </c:txPr>
        <c:crossAx val="73203072"/>
        <c:crosses val="autoZero"/>
        <c:auto val="1"/>
        <c:lblAlgn val="ctr"/>
        <c:lblOffset val="100"/>
        <c:noMultiLvlLbl val="0"/>
      </c:catAx>
      <c:valAx>
        <c:axId val="73203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32015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0.42584</cdr:x>
      <cdr:y>0.23761</cdr:y>
    </cdr:from>
    <cdr:to>
      <cdr:x>0.59188</cdr:x>
      <cdr:y>0.32584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79E77817-D19E-4574-B137-9348EB7F01D7}"/>
            </a:ext>
          </a:extLst>
        </cdr:cNvPr>
        <cdr:cNvSpPr txBox="1"/>
      </cdr:nvSpPr>
      <cdr:spPr>
        <a:xfrm xmlns:a="http://schemas.openxmlformats.org/drawingml/2006/main">
          <a:off x="1662026" y="581731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29,41%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0.56667</cdr:x>
      <cdr:y>0.02807</cdr:y>
    </cdr:from>
    <cdr:to>
      <cdr:x>0.94144</cdr:x>
      <cdr:y>0.06237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5991225" y="257175"/>
          <a:ext cx="39624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pt-BR" sz="1100" b="1"/>
            <a:t>PROBLEMAS RELATADOS EM 2016 E 2017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0.56036</cdr:x>
      <cdr:y>0.04782</cdr:y>
    </cdr:from>
    <cdr:to>
      <cdr:x>0.94955</cdr:x>
      <cdr:y>0.07796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5924550" y="438150"/>
          <a:ext cx="411480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0.52072</cdr:x>
      <cdr:y>0.02391</cdr:y>
    </cdr:from>
    <cdr:to>
      <cdr:x>0.94595</cdr:x>
      <cdr:y>0.05613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5505450" y="219075"/>
          <a:ext cx="44958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pt-BR" sz="1100" b="1"/>
            <a:t>PROBLEMAS</a:t>
          </a:r>
          <a:r>
            <a:rPr lang="pt-BR" sz="1100" b="1" baseline="0"/>
            <a:t> RELATADOS EM 2018</a:t>
          </a:r>
          <a:endParaRPr lang="pt-BR" sz="1100" b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ECF04B5-BC82-425E-AA71-06FBC42BF0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2CB9862-410E-4E51-B043-8F3E3DEF78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CA3CE-D180-4743-9FDA-42ED9EF007B9}" type="datetimeFigureOut">
              <a:rPr lang="pt-BR" smtClean="0"/>
              <a:t>08/03/2019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AB27E12-55CB-47AC-8F48-132EDF045F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9325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D223D5-F3A3-46DA-9532-225BD2ADFE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7788" y="949325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F7AAE-8E4C-49C2-88D0-7894B33210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56475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40DD6-303C-4248-A8DE-AE933B35FCC0}" type="datetimeFigureOut">
              <a:rPr lang="pt-BR" smtClean="0"/>
              <a:t>08/03/2019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1249363"/>
            <a:ext cx="4498975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810125"/>
            <a:ext cx="5492750" cy="3935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325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7788" y="949325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3E6D5-1549-4282-B850-5F2131618A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9330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3366-0317-494E-8AE2-9FC20DE1E303}" type="datetime1">
              <a:rPr lang="pt-BR" smtClean="0"/>
              <a:t>08/03/2019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0A2-9F1C-4CF4-B6C1-214BD105AA56}" type="datetime1">
              <a:rPr lang="pt-BR" smtClean="0"/>
              <a:t>08/03/2019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A2C4-B28D-4B2F-8A42-F30D72F210F0}" type="datetime1">
              <a:rPr lang="pt-BR" smtClean="0"/>
              <a:t>08/03/2019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0206-D364-47DF-9E1B-225598B70095}" type="datetime1">
              <a:rPr lang="pt-BR" smtClean="0"/>
              <a:t>08/03/2019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199-7235-4AA6-873F-8B538E255522}" type="datetime1">
              <a:rPr lang="pt-BR" smtClean="0"/>
              <a:t>08/03/2019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3625-90FF-463D-9281-8F523376F844}" type="datetime1">
              <a:rPr lang="pt-BR" smtClean="0"/>
              <a:t>08/03/2019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1B83-6E6B-49C2-A0EB-18C7305FE336}" type="datetime1">
              <a:rPr lang="pt-BR" smtClean="0"/>
              <a:t>08/03/2019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CF5E-3E84-40D6-BD8F-1EAB1ACE7E1F}" type="datetime1">
              <a:rPr lang="pt-BR" smtClean="0"/>
              <a:t>08/03/2019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C4D-E02D-4D7A-8A9E-AE96AF03C89A}" type="datetime1">
              <a:rPr lang="pt-BR" smtClean="0"/>
              <a:t>08/03/2019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9132-0691-49B8-B457-B02C5854CCF8}" type="datetime1">
              <a:rPr lang="pt-BR" smtClean="0"/>
              <a:t>08/03/2019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EC02-925B-40EF-A32C-039251EE9E2A}" type="datetime1">
              <a:rPr lang="pt-BR" smtClean="0"/>
              <a:t>08/03/2019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avaliação comparativa entre 2016 e 2017 x 2018</a:t>
            </a:r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5DC06A-4691-4FEA-A37F-1F07B84F02B6}" type="datetime1">
              <a:rPr lang="pt-BR" smtClean="0"/>
              <a:t>08/03/2019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pt-BR"/>
              <a:t>avaliação comparativa entre 2016 e 2017 x 2018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93B1F6-EA14-4A1C-82EA-40138165659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222375"/>
          </a:xfrm>
        </p:spPr>
        <p:txBody>
          <a:bodyPr/>
          <a:lstStyle/>
          <a:p>
            <a:r>
              <a:rPr lang="pt-BR" dirty="0"/>
              <a:t>CARTOGRAFANDO A QUALIDADE DOS SERVIÇOS DST/AIDS DE SP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5805264"/>
            <a:ext cx="8458200" cy="914400"/>
          </a:xfrm>
        </p:spPr>
        <p:txBody>
          <a:bodyPr>
            <a:normAutofit/>
          </a:bodyPr>
          <a:lstStyle/>
          <a:p>
            <a:pPr algn="r"/>
            <a:r>
              <a:rPr lang="pt-BR" sz="1600" dirty="0"/>
              <a:t>RELATORIO ANOS 2016 A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406023FB-98F9-442A-8621-425ED6CDE7F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60065397"/>
              </p:ext>
            </p:extLst>
          </p:nvPr>
        </p:nvGraphicFramePr>
        <p:xfrm>
          <a:off x="426630" y="2076665"/>
          <a:ext cx="3875594" cy="937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6189">
                  <a:extLst>
                    <a:ext uri="{9D8B030D-6E8A-4147-A177-3AD203B41FA5}">
                      <a16:colId xmlns:a16="http://schemas.microsoft.com/office/drawing/2014/main" val="4107740791"/>
                    </a:ext>
                  </a:extLst>
                </a:gridCol>
                <a:gridCol w="1839405">
                  <a:extLst>
                    <a:ext uri="{9D8B030D-6E8A-4147-A177-3AD203B41FA5}">
                      <a16:colId xmlns:a16="http://schemas.microsoft.com/office/drawing/2014/main" val="28613742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ANO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INSTITUIÇÕES CITADAS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849228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2016/2017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17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9382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effectLst/>
                        </a:rPr>
                        <a:t>2018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22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5421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Aumento de Abrangência no Período                                                 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29,41%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848047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3AF6922F-A36C-4990-ABCD-CF66567BB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595149"/>
              </p:ext>
            </p:extLst>
          </p:nvPr>
        </p:nvGraphicFramePr>
        <p:xfrm>
          <a:off x="4632332" y="2092181"/>
          <a:ext cx="4235634" cy="921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2725">
                  <a:extLst>
                    <a:ext uri="{9D8B030D-6E8A-4147-A177-3AD203B41FA5}">
                      <a16:colId xmlns:a16="http://schemas.microsoft.com/office/drawing/2014/main" val="1687761641"/>
                    </a:ext>
                  </a:extLst>
                </a:gridCol>
                <a:gridCol w="1442909">
                  <a:extLst>
                    <a:ext uri="{9D8B030D-6E8A-4147-A177-3AD203B41FA5}">
                      <a16:colId xmlns:a16="http://schemas.microsoft.com/office/drawing/2014/main" val="1853313356"/>
                    </a:ext>
                  </a:extLst>
                </a:gridCol>
              </a:tblGrid>
              <a:tr h="1853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ANO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RELATOS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7514760"/>
                  </a:ext>
                </a:extLst>
              </a:tr>
              <a:tr h="18532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2016/2017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160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98524490"/>
                  </a:ext>
                </a:extLst>
              </a:tr>
              <a:tr h="18532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effectLst/>
                        </a:rPr>
                        <a:t>2018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131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07049812"/>
                  </a:ext>
                </a:extLst>
              </a:tr>
              <a:tr h="2020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% de Abrangência já alcançado em relação aos anos anteriores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81,90%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6581091"/>
                  </a:ext>
                </a:extLst>
              </a:tr>
            </a:tbl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842315"/>
              </p:ext>
            </p:extLst>
          </p:nvPr>
        </p:nvGraphicFramePr>
        <p:xfrm>
          <a:off x="389694" y="3351325"/>
          <a:ext cx="3902967" cy="244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839630"/>
              </p:ext>
            </p:extLst>
          </p:nvPr>
        </p:nvGraphicFramePr>
        <p:xfrm>
          <a:off x="4879771" y="3356992"/>
          <a:ext cx="4610100" cy="2292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id="{672780F0-A7AD-4A0C-9ACF-4624A7E79C0A}"/>
              </a:ext>
            </a:extLst>
          </p:cNvPr>
          <p:cNvSpPr txBox="1"/>
          <p:nvPr/>
        </p:nvSpPr>
        <p:spPr>
          <a:xfrm>
            <a:off x="426630" y="590550"/>
            <a:ext cx="81058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cap="all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CARTOGRAFANDO A QUALIDADE DOS SERVIÇOS DST/AIDS DE SP</a:t>
            </a:r>
            <a:endParaRPr lang="pt-BR" sz="28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9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3337498"/>
              </p:ext>
            </p:extLst>
          </p:nvPr>
        </p:nvGraphicFramePr>
        <p:xfrm>
          <a:off x="107504" y="66675"/>
          <a:ext cx="9036496" cy="667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338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123507"/>
              </p:ext>
            </p:extLst>
          </p:nvPr>
        </p:nvGraphicFramePr>
        <p:xfrm>
          <a:off x="35496" y="-21167"/>
          <a:ext cx="9108504" cy="7626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82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77A960C1-9941-470E-81B5-137399AB2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521594"/>
              </p:ext>
            </p:extLst>
          </p:nvPr>
        </p:nvGraphicFramePr>
        <p:xfrm>
          <a:off x="251521" y="260648"/>
          <a:ext cx="4320478" cy="6249197"/>
        </p:xfrm>
        <a:graphic>
          <a:graphicData uri="http://schemas.openxmlformats.org/drawingml/2006/table">
            <a:tbl>
              <a:tblPr/>
              <a:tblGrid>
                <a:gridCol w="3346850">
                  <a:extLst>
                    <a:ext uri="{9D8B030D-6E8A-4147-A177-3AD203B41FA5}">
                      <a16:colId xmlns:a16="http://schemas.microsoft.com/office/drawing/2014/main" val="2395903512"/>
                    </a:ext>
                  </a:extLst>
                </a:gridCol>
                <a:gridCol w="486814">
                  <a:extLst>
                    <a:ext uri="{9D8B030D-6E8A-4147-A177-3AD203B41FA5}">
                      <a16:colId xmlns:a16="http://schemas.microsoft.com/office/drawing/2014/main" val="3151621252"/>
                    </a:ext>
                  </a:extLst>
                </a:gridCol>
                <a:gridCol w="486814">
                  <a:extLst>
                    <a:ext uri="{9D8B030D-6E8A-4147-A177-3AD203B41FA5}">
                      <a16:colId xmlns:a16="http://schemas.microsoft.com/office/drawing/2014/main" val="1233985845"/>
                    </a:ext>
                  </a:extLst>
                </a:gridCol>
              </a:tblGrid>
              <a:tr h="1598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PROBLEMAS RELATADOS NOS ANOS 2016/2017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QTDD CITAÇÕES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309282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DEMORA NO ATENDIMENTO PRIMARIO (RECEPÇÃO)/ FALTA ORGANIZAÇÃO E CORRETA ORIENTAÇÃO/LONGOS TEMPO DE ESPERA EM FILAS PARA ATENDIMENTO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72719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DEMORA PARA AGENDAMENTO DAS CONSULTAS ( TEM QUE ESPERAR VAGAS)/ DEMORA RESULTADO DOS EXAMES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777421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DEMORA PARA AGENDAMENTO DOS EXAMES/ TEM QUE ESPERAR VAGAS / PERDA DE PRAZOS ENTRE EXAMES POR FALTA DE AGENDA/ DEMORA PARA CHEGAR RESULTADOS DE EXAMES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877771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DEMORA PARA ATENDIMENTO MEDICO/ OU NO SERVIÇO ESPECIALIZADO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39684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EQUIPAMENTO/FALTA DE MATERIAL/ FALTA BEBEDOURO E PREDIO EM ESTADO RUIM DE CONSERVAÇÃO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003145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PRIVACIDADE / DISCRIÇÃO NA ENTREGA DOS MEDICAMENTOS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19115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PROFISSIONAIS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534104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REMEDIOS / HEPATITE C INCLUSIVE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201346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RESPEITO/ FALTA DE EMPATIA/ FALTA DE CONSIDERAÇÃO COM O SER HUMANO/ CENAS DE ABUSO DE PODER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411573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POLITICA PARA ALIMENTAÇÃO SAUDAVEL/ FALTA ALIMENTO NAS UNIDADES (CAFÉ-SOPAS)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266664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PREPARO DOS PROFISSIONAIS NO TRATO DE INFORMAÇÕES PERTINENTES AO QUADRO APRESENTADO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97802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FOI EXPOSTO EM PUBLICO/ FALTA DE SIGILO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453952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BANHEIRO QUEBRADO/ FALTA DE HIGIENE NO BANHEIRO/ NÃO TER PAPEL HIGIENICO NO BANHEIRO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036368"/>
                  </a:ext>
                </a:extLst>
              </a:tr>
              <a:tr h="414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120255"/>
                  </a:ext>
                </a:extLst>
              </a:tr>
              <a:tr h="1598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RELATOS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013928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221005AF-C39F-4825-8E60-CD3FE5B6C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447434"/>
              </p:ext>
            </p:extLst>
          </p:nvPr>
        </p:nvGraphicFramePr>
        <p:xfrm>
          <a:off x="4788024" y="260649"/>
          <a:ext cx="4176465" cy="6249199"/>
        </p:xfrm>
        <a:graphic>
          <a:graphicData uri="http://schemas.openxmlformats.org/drawingml/2006/table">
            <a:tbl>
              <a:tblPr/>
              <a:tblGrid>
                <a:gridCol w="3219063">
                  <a:extLst>
                    <a:ext uri="{9D8B030D-6E8A-4147-A177-3AD203B41FA5}">
                      <a16:colId xmlns:a16="http://schemas.microsoft.com/office/drawing/2014/main" val="631768514"/>
                    </a:ext>
                  </a:extLst>
                </a:gridCol>
                <a:gridCol w="478701">
                  <a:extLst>
                    <a:ext uri="{9D8B030D-6E8A-4147-A177-3AD203B41FA5}">
                      <a16:colId xmlns:a16="http://schemas.microsoft.com/office/drawing/2014/main" val="1594500821"/>
                    </a:ext>
                  </a:extLst>
                </a:gridCol>
                <a:gridCol w="478701">
                  <a:extLst>
                    <a:ext uri="{9D8B030D-6E8A-4147-A177-3AD203B41FA5}">
                      <a16:colId xmlns:a16="http://schemas.microsoft.com/office/drawing/2014/main" val="3147419765"/>
                    </a:ext>
                  </a:extLst>
                </a:gridCol>
              </a:tblGrid>
              <a:tr h="1535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PROBLEMAS RELATADOS EM 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QTDD CITAÇÕES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597329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DEMORA NO ATENDIMENTO PRIMARIO (RECEPÇÃO)/ FALTA ORGANIZAÇÃO E CORRETA ORIENTAÇÃO/LONGOS TEMPO DE ESPERA EM FILAS PARA ATENDIMENTO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46844"/>
                  </a:ext>
                </a:extLst>
              </a:tr>
              <a:tr h="6137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DIFICULDADE /DEMORA PARA AGENDAMENTO DAS CONSULTAS ( TEM QUE ESPERAR VAGAS)/ DEMORA RESULTADO DOS EXAMES/ DIFICULDADES DE ADMISSÃO NO SISTEMA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609792"/>
                  </a:ext>
                </a:extLst>
              </a:tr>
              <a:tr h="6137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DEMORA PARA AGENDAMENTO DOS EXAMES/ TEM QUE ESPERAR VAGAS / PERDA DE PRAZOS ENTRE EXAMES POR FALTA DE AGENDA/ DEMORA PARA CHEGAR RESULTADOS DE EXAMES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216580"/>
                  </a:ext>
                </a:extLst>
              </a:tr>
              <a:tr h="3980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DEMORA PARA ATENDIMENTO MEDICO/ OU NO SERVIÇO ESPECIALIZADO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795743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 OU QUEBRA DE EQUIPAMENTO/FALTA DE MATERIAL/ FALTA BEBEDOURO E PREDIO EM ESTADO RUIM DE CONSERVAÇÃO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942594"/>
                  </a:ext>
                </a:extLst>
              </a:tr>
              <a:tr h="3980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PROFISSIONAIS/ FALTA DE PROFISSIONAIS APTOS A ATENDER PCD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878625"/>
                  </a:ext>
                </a:extLst>
              </a:tr>
              <a:tr h="3980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REMEDIOS/ HEPATITE C INCLUSIVE/ TER QUE VOLTAR MENSALMENTE PARA PEGAR REMEDIOS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031745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RESPEITO/ FALTA DE EMPATIA/ FALTA DE CONSIDERAÇÃO COM O SER HUMANO/ CENAS DE ABUSO DE PODER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36200"/>
                  </a:ext>
                </a:extLst>
              </a:tr>
              <a:tr h="6137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PREPARO DOS PROFISSIONAIS NO TRATO DE INFORMAÇÕES PERTINENTES AO QUADRO APRESENTADO/ PROBLEMAS NO INSS POR CONTA DAS INFORMAÇÕES SEREM INCOMPLETAS NOS LAUDOS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075054"/>
                  </a:ext>
                </a:extLst>
              </a:tr>
              <a:tr h="3980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 ATENDIMENTO PELOS PROFISSIONAIS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983354"/>
                  </a:ext>
                </a:extLst>
              </a:tr>
              <a:tr h="4603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ESTRUTURAS QUEBRADAS /BANHEIRO QUEBRADO/ FALTA DE HIGIENE NO BANHEIRO/ NÃO TER PAPEL HIGIENICO NO BANHEIRO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224406"/>
                  </a:ext>
                </a:extLst>
              </a:tr>
              <a:tr h="3980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PERDA DO DIREITO DE TRANSPORTE  ( BILHETE ÚNICO), DIFICULTA E MUITO A BUSCA POR REMEDIOS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943574"/>
                  </a:ext>
                </a:extLst>
              </a:tr>
              <a:tr h="2691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03926"/>
                  </a:ext>
                </a:extLst>
              </a:tr>
              <a:tr h="15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RELATOS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521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1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7915961-43DC-4C8F-87AB-41AD15F76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21232"/>
              </p:ext>
            </p:extLst>
          </p:nvPr>
        </p:nvGraphicFramePr>
        <p:xfrm>
          <a:off x="349250" y="332656"/>
          <a:ext cx="8597900" cy="3981450"/>
        </p:xfrm>
        <a:graphic>
          <a:graphicData uri="http://schemas.openxmlformats.org/drawingml/2006/table">
            <a:tbl>
              <a:tblPr/>
              <a:tblGrid>
                <a:gridCol w="3570556">
                  <a:extLst>
                    <a:ext uri="{9D8B030D-6E8A-4147-A177-3AD203B41FA5}">
                      <a16:colId xmlns:a16="http://schemas.microsoft.com/office/drawing/2014/main" val="2645788013"/>
                    </a:ext>
                  </a:extLst>
                </a:gridCol>
                <a:gridCol w="5027344">
                  <a:extLst>
                    <a:ext uri="{9D8B030D-6E8A-4147-A177-3AD203B41FA5}">
                      <a16:colId xmlns:a16="http://schemas.microsoft.com/office/drawing/2014/main" val="2022908170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8693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 Vila Prudente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 VILA PRUDENTE - DST/AIDS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8188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- CECI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 Dr. Alexandre Kalil Yasbek - CECI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33394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 da Aids - HC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 da Aids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8959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 DST/Aids Nossa Senhora do Ó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 Nossa Senhora do Ó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825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CRT - Santa Cruz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Referência e Tratamento de DST Aids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5639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CTA/SAE - Santana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CTA/SAE Santana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40059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São Paulo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Sao Paulo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25689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I.I. Emílio Ribas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Infectologia Emilio Ribas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45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NGA - Várzea do Carmo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NGA Varzea do Carmo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9206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- Butantã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Butanta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667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- Campos Elísios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CTA/SAE DST/Aids Campos Elíseos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77128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Betinho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CTA/SAE Herbert de Souza “Betinho”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884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- Fidélis Ribeiro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Fidélis Ribeiro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14405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IPIRANGA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DST/AIDS IPIRANGA - DR. JOSÉ FRANCISCO DE ARAÚJO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008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Mitsutani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DST/AIDS Jd. Mitsutani - Campo Limpo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80527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 - Santo Amaro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CEADIPe - Disciplina Infectologia Pediátrica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97159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CTA - São Miguel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Referência (CR) DST/AIDS Santo Amaro Denize Dornelas de Oliveira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17395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- Lapa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 DST/AIDS PENHA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767710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93FCD4B5-50C4-4666-A1B3-E5FD616FC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553342"/>
              </p:ext>
            </p:extLst>
          </p:nvPr>
        </p:nvGraphicFramePr>
        <p:xfrm>
          <a:off x="3923928" y="4318992"/>
          <a:ext cx="5029200" cy="838200"/>
        </p:xfrm>
        <a:graphic>
          <a:graphicData uri="http://schemas.openxmlformats.org/drawingml/2006/table">
            <a:tbl>
              <a:tblPr/>
              <a:tblGrid>
                <a:gridCol w="5029200">
                  <a:extLst>
                    <a:ext uri="{9D8B030D-6E8A-4147-A177-3AD203B41FA5}">
                      <a16:colId xmlns:a16="http://schemas.microsoft.com/office/drawing/2014/main" val="3488903541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CTA/ DST / AIDS -Henfil Henrique de Souza Filho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2886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das Clínicas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05074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Santa Marcelina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6162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SAE Cidade Líder II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70904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4755F386-9D48-4724-905A-EBE893525960}"/>
              </a:ext>
            </a:extLst>
          </p:cNvPr>
          <p:cNvSpPr txBox="1"/>
          <p:nvPr/>
        </p:nvSpPr>
        <p:spPr>
          <a:xfrm>
            <a:off x="1619672" y="5877272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Unidades de Serviços Citadas nas Oficinas</a:t>
            </a:r>
          </a:p>
        </p:txBody>
      </p:sp>
    </p:spTree>
    <p:extLst>
      <p:ext uri="{BB962C8B-B14F-4D97-AF65-F5344CB8AC3E}">
        <p14:creationId xmlns:p14="http://schemas.microsoft.com/office/powerpoint/2010/main" val="2246509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</TotalTime>
  <Words>772</Words>
  <Application>Microsoft Office PowerPoint</Application>
  <PresentationFormat>Apresentação na tela (4:3)</PresentationFormat>
  <Paragraphs>174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 2</vt:lpstr>
      <vt:lpstr>Viagem</vt:lpstr>
      <vt:lpstr>CARTOGRAFANDO A QUALIDADE DOS SERVIÇOS DST/AIDS DE SP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CARTOGRAFANDO A QUALIDADE DOS SERVIÇOS DST/AIDS DE SP</dc:title>
  <dc:creator>Forum</dc:creator>
  <cp:lastModifiedBy>Rodrigo Pinheiro</cp:lastModifiedBy>
  <cp:revision>8</cp:revision>
  <dcterms:created xsi:type="dcterms:W3CDTF">2019-02-20T14:59:55Z</dcterms:created>
  <dcterms:modified xsi:type="dcterms:W3CDTF">2019-03-08T13:27:53Z</dcterms:modified>
</cp:coreProperties>
</file>